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3C7F"/>
    <a:srgbClr val="CC3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98"/>
          <a:sy d="100" n="98"/>
        </p:scale>
        <p:origin x="437" y="8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notesMaster" Target="notesMasters/notesMaster1.xml" /><Relationship Id="rId20" Type="http://schemas.openxmlformats.org/officeDocument/2006/relationships/viewProps" Target="viewProps.xml" /><Relationship Id="rId19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2" Type="http://schemas.openxmlformats.org/officeDocument/2006/relationships/tableStyles" Target="tableStyles.xml" /><Relationship Id="rId21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?>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?>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7.xml.rels><?xml version="1.0" encoding="UTF-8"?>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8.xml.rels><?xml version="1.0" encoding="UTF-8"?>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9.xml.rels><?xml version="1.0" encoding="UTF-8"?>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14</a:t>
            </a:fld>
            <a:endParaRPr lang="en-US"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15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These are optional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11</a:t>
            </a:fld>
            <a:endParaRPr lang="en-US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We presented the cue-target pairs twice (in 2 blocks) to bring recall accuracy off of floor.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12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01E54D-5D23-74B1-32ED-56784B0DA384}"/>
              </a:ext>
            </a:extLst>
          </p:cNvPr>
          <p:cNvSpPr txBox="1"/>
          <p:nvPr userDrawn="1"/>
        </p:nvSpPr>
        <p:spPr>
          <a:xfrm>
            <a:off x="7351393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52CF7F-170C-77B5-1392-3766ED938862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3A2D8B-9F33-8925-D52F-A707C6E1B74C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225545"/>
          </a:xfrm>
        </p:spPr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1FE277-27ED-2850-601B-8B00E33C036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1706627"/>
            <a:ext cx="7772400" cy="1021556"/>
          </a:xfrm>
        </p:spPr>
        <p:txBody>
          <a:bodyPr anchor="t">
            <a:noAutofit/>
          </a:bodyPr>
          <a:lstStyle>
            <a:lvl1pPr algn="ctr">
              <a:defRPr sz="44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766187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C42FD8-3B95-BFB5-421E-9EDFE4161A1B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22554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22554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48C380-AFF1-9984-DD46-5C68F70AD0EF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163C7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 anchor="ctr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 anchor="ctr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3544B-4F7F-41E5-EBDE-DE26C576BBCD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30D55-6E93-913D-611D-2CF959F5FB24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4D9B87-A439-76CF-A76A-6601F00C388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CC393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8B138-0FCA-D1D5-B52F-A1F5607D9A17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B7E6A-C4CD-B13F-42FB-EF5D860E033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media/image1.pn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10/27/2022</a:t>
            </a:fld>
            <a:endParaRPr dirty="0"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0" y="4869656"/>
            <a:ext cx="32385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42900" eaLnBrk="1" hangingPunct="1" latinLnBrk="0" rtl="0">
        <a:spcBef>
          <a:spcPct val="0"/>
        </a:spcBef>
        <a:buNone/>
        <a:defRPr b="1" kern="1200" sz="33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charset="0" panose="020B0604020202020204" pitchFamily="34" typeface="Arial"/>
        <a:buChar char="•"/>
        <a:defRPr kern="1200" sz="16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charset="0" panose="020B0604020202020204" pitchFamily="34" typeface="Arial"/>
        <a:buChar char="•"/>
        <a:defRPr kern="1200" sz="14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charset="0" panose="020B0604020202020204" pitchFamily="34" typeface="Arial"/>
        <a:buChar char="•"/>
        <a:defRPr kern="1200" sz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charset="0" panose="020B0604020202020204" pitchFamily="34" typeface="Arial"/>
        <a:buChar char="•"/>
        <a:defRPr kern="1200" sz="11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charset="0" panose="020B0604020202020204" pitchFamily="34" typeface="Arial"/>
        <a:buChar char="•"/>
        <a:defRPr kern="1200" sz="11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7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notesSlide" Target="../notesSlides/notesSlide8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9.xml" /><Relationship Id="rId3" Type="http://schemas.openxmlformats.org/officeDocument/2006/relationships/image" Target="../media/image5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10.xml" /><Relationship Id="rId3" Type="http://schemas.openxmlformats.org/officeDocument/2006/relationships/image" Target="../media/image6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1.xml" /><Relationship Id="rId3" Type="http://schemas.openxmlformats.org/officeDocument/2006/relationships/image" Target="../media/image7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quarto.org" TargetMode="External" /><Relationship Id="rId4" Type="http://schemas.openxmlformats.org/officeDocument/2006/relationships/hyperlink" Target="https://osf.io/2eqv7/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4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Exploring the Mechanisms of Output Interference During Cued Recall Using Metamemory Judgments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Taylor Curley, PhD</a:t>
            </a:r>
            <a:br/>
            <a:r>
              <a:rPr/>
              <a:t>Air Force Research Laboratory</a:t>
            </a:r>
            <a:br/>
            <a:br/>
            <a:r>
              <a:rPr/>
              <a:t>taylor.curley@us.af.mil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Participants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93800"/>
          <a:ext cx="4038600" cy="3213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3300"/>
                <a:gridCol w="1003300"/>
                <a:gridCol w="1003300"/>
                <a:gridCol w="1003300"/>
              </a:tblGrid>
              <a:tr h="0"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i="1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i="1"/>
                        <a:t>M</a:t>
                      </a:r>
                      <a:r>
                        <a:rPr/>
                        <a:t> (age)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i="1"/>
                        <a:t>SE</a:t>
                      </a:r>
                      <a:r>
                        <a:rPr/>
                        <a:t> (age)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Related Cues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49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20.24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0.57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Unrelated Cues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36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19.73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0.25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Sample consisted of 85 college-aged students recruited from Georgia Tech’s research subject pool.</a:t>
            </a:r>
          </a:p>
          <a:p>
            <a:pPr lvl="0"/>
            <a:r>
              <a:rPr/>
              <a:t>Random (blind) assignment to 2 between-subjects conditions:</a:t>
            </a:r>
          </a:p>
          <a:p>
            <a:pPr lvl="1"/>
            <a:r>
              <a:rPr b="1" i="1"/>
              <a:t>Related Cues</a:t>
            </a:r>
          </a:p>
          <a:p>
            <a:pPr lvl="1"/>
            <a:r>
              <a:rPr b="1" i="1"/>
              <a:t>Unrelated Cues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Conditions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/>
            <a:r>
              <a:rPr/>
              <a:t>Individuals in the </a:t>
            </a:r>
            <a:r>
              <a:rPr b="1"/>
              <a:t>Unrelated Cues</a:t>
            </a:r>
            <a:r>
              <a:rPr/>
              <a:t> condition studied lists of 40 </a:t>
            </a:r>
            <a:r>
              <a:rPr i="1"/>
              <a:t>unrelated</a:t>
            </a:r>
            <a:r>
              <a:rPr/>
              <a:t> cue-target word pairs.</a:t>
            </a:r>
          </a:p>
          <a:p>
            <a:pPr lvl="0"/>
            <a:r>
              <a:rPr/>
              <a:t>Individuals in the </a:t>
            </a:r>
            <a:r>
              <a:rPr b="1"/>
              <a:t>Related Cues</a:t>
            </a:r>
            <a:r>
              <a:rPr/>
              <a:t> condition studied 4 lists of 10 cue-target word pairs where the cue words were </a:t>
            </a:r>
            <a:r>
              <a:rPr i="1"/>
              <a:t>categorically-related</a:t>
            </a:r>
            <a:r>
              <a:rPr/>
              <a:t>, but unrelated to the target words.</a:t>
            </a:r>
          </a:p>
          <a:p>
            <a:pPr lvl="1"/>
            <a:r>
              <a:rPr/>
              <a:t>Cue words were selected from 10 exemplars from 4 normative taxonomic categories (Van Overschelde et al., 2004).</a:t>
            </a:r>
          </a:p>
          <a:p>
            <a:pPr lvl="1"/>
            <a:r>
              <a:rPr/>
              <a:t>The target words were unrelated to each other.</a:t>
            </a:r>
          </a:p>
          <a:p>
            <a:pPr lvl="0" indent="0" marL="0">
              <a:buNone/>
            </a:pPr>
            <a:r>
              <a:rPr/>
              <a:t>Example stimuli: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700"/>
                <a:gridCol w="2552700"/>
              </a:tblGrid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b="1"/>
                        <a:t>Unrelated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 b="1"/>
                        <a:t>Related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NEEDLE - QUESTION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RAIN - MIRAGE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OUTSIDE - LOST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SLEET - EAST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POST - FROWN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SNOW - PRECISE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PULL - CRISP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LIGHTNING - CIRCLE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…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…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Procedure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 b="1"/>
              <a:t>Study</a:t>
            </a:r>
          </a:p>
          <a:p>
            <a:pPr lvl="1"/>
            <a:r>
              <a:rPr/>
              <a:t>40 cue-target word pairs X 2.</a:t>
            </a:r>
          </a:p>
          <a:p>
            <a:pPr lvl="1"/>
            <a:r>
              <a:rPr/>
              <a:t>Presented in random order.</a:t>
            </a:r>
          </a:p>
          <a:p>
            <a:pPr lvl="0"/>
            <a:r>
              <a:rPr b="1"/>
              <a:t>Cued Recall</a:t>
            </a:r>
          </a:p>
          <a:p>
            <a:pPr lvl="1"/>
            <a:r>
              <a:rPr/>
              <a:t>Cued recall attempt + R/K/N + FOK (0-100)</a:t>
            </a:r>
          </a:p>
          <a:p>
            <a:pPr lvl="1"/>
            <a:r>
              <a:rPr i="1"/>
              <a:t>Related Cues</a:t>
            </a:r>
            <a:r>
              <a:rPr/>
              <a:t>: 4 blocks of 10 trials where cue words are from same category.</a:t>
            </a:r>
          </a:p>
          <a:p>
            <a:pPr lvl="1"/>
            <a:r>
              <a:rPr i="1"/>
              <a:t>Unrelated Cues</a:t>
            </a:r>
            <a:r>
              <a:rPr/>
              <a:t>: 40 trials in random order.</a:t>
            </a:r>
          </a:p>
          <a:p>
            <a:pPr lvl="0"/>
            <a:r>
              <a:rPr b="1"/>
              <a:t>Recognition</a:t>
            </a:r>
          </a:p>
          <a:p>
            <a:pPr lvl="1"/>
            <a:r>
              <a:rPr/>
              <a:t>4AFC attempt + RCJ (0-100)</a:t>
            </a:r>
          </a:p>
          <a:p>
            <a:pPr lvl="1"/>
            <a:r>
              <a:rPr/>
              <a:t>40 trials in random order.</a:t>
            </a:r>
          </a:p>
        </p:txBody>
      </p:sp>
      <p:pic>
        <p:nvPicPr>
          <p:cNvPr descr="./img/procedure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8200" y="1371600"/>
            <a:ext cx="4038600" cy="2857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722313" y="1706627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RESULTS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Memory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Both Related (</a:t>
            </a:r>
            <a:r>
              <a:rPr i="1"/>
              <a:t>M</a:t>
            </a:r>
            <a:r>
              <a:rPr/>
              <a:t> = 0.36) and Unrelated Cues (</a:t>
            </a:r>
            <a:r>
              <a:rPr i="1"/>
              <a:t>M</a:t>
            </a:r>
            <a:r>
              <a:rPr/>
              <a:t> = 0.38) conditions had similar overall levels of cued recall accuracy.</a:t>
            </a:r>
          </a:p>
          <a:p>
            <a:pPr lvl="1"/>
            <a:r>
              <a:rPr i="1"/>
              <a:t>t</a:t>
            </a:r>
            <a:r>
              <a:rPr/>
              <a:t>(74) = 0.34, </a:t>
            </a:r>
            <a:r>
              <a:rPr i="1"/>
              <a:t>p</a:t>
            </a:r>
            <a:r>
              <a:rPr/>
              <a:t> = 0.73, </a:t>
            </a:r>
            <a:r>
              <a:rPr i="1"/>
              <a:t>d</a:t>
            </a:r>
            <a:r>
              <a:rPr/>
              <a:t> = 0.09</a:t>
            </a:r>
          </a:p>
          <a:p>
            <a:pPr lvl="0"/>
            <a:r>
              <a:rPr/>
              <a:t>Both Related (</a:t>
            </a:r>
            <a:r>
              <a:rPr i="1"/>
              <a:t>M</a:t>
            </a:r>
            <a:r>
              <a:rPr/>
              <a:t> = 0.67) and Unrelated (</a:t>
            </a:r>
            <a:r>
              <a:rPr i="1"/>
              <a:t>M</a:t>
            </a:r>
            <a:r>
              <a:rPr/>
              <a:t> = 0.65) Cues conditions also had similar 4AFC accuracy.</a:t>
            </a:r>
          </a:p>
          <a:p>
            <a:pPr lvl="1"/>
            <a:r>
              <a:rPr i="1"/>
              <a:t>t</a:t>
            </a:r>
            <a:r>
              <a:rPr/>
              <a:t>(74) = 0.48, </a:t>
            </a:r>
            <a:r>
              <a:rPr i="1"/>
              <a:t>p</a:t>
            </a:r>
            <a:r>
              <a:rPr/>
              <a:t> = 0.64, </a:t>
            </a:r>
            <a:r>
              <a:rPr i="1"/>
              <a:t>d</a:t>
            </a:r>
            <a:r>
              <a:rPr/>
              <a:t> = 0.11</a:t>
            </a:r>
          </a:p>
        </p:txBody>
      </p:sp>
      <p:pic>
        <p:nvPicPr>
          <p:cNvPr descr="./img/recall_recog_mean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8200" y="1714500"/>
            <a:ext cx="4038600" cy="2171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Output Interference</a:t>
            </a:r>
          </a:p>
        </p:txBody>
      </p:sp>
      <p:pic>
        <p:nvPicPr>
          <p:cNvPr descr="./img/recall_lin_loes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324100" y="1193800"/>
            <a:ext cx="44958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722313" y="1706627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CONCLUSIONS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 would like to thank several people, including:</a:t>
            </a:r>
          </a:p>
          <a:p>
            <a:pPr lvl="1"/>
            <a:r>
              <a:rPr/>
              <a:t>Chris Hertzog (Georgia Tech)</a:t>
            </a:r>
          </a:p>
          <a:p>
            <a:pPr lvl="1"/>
            <a:r>
              <a:rPr/>
              <a:t>Emily Lustig (Georgia Tech)</a:t>
            </a:r>
          </a:p>
          <a:p>
            <a:pPr lvl="1"/>
            <a:r>
              <a:rPr/>
              <a:t>MacKenzie Hughes (Georgia Tech)</a:t>
            </a:r>
          </a:p>
          <a:p>
            <a:pPr lvl="1"/>
            <a:r>
              <a:rPr/>
              <a:t>Rick Thomas (Georgia Tech)</a:t>
            </a:r>
          </a:p>
          <a:p>
            <a:pPr lvl="1"/>
            <a:r>
              <a:rPr/>
              <a:t>John Dunlosky (Kent State)</a:t>
            </a:r>
          </a:p>
          <a:p>
            <a:pPr lvl="1"/>
            <a:r>
              <a:rPr/>
              <a:t>Paul Verhaeghen (Georgia Tech)</a:t>
            </a:r>
          </a:p>
          <a:p>
            <a:pPr lvl="1"/>
            <a:r>
              <a:rPr/>
              <a:t>Dobromir Rahnev (Georgia Tech)</a:t>
            </a:r>
          </a:p>
          <a:p>
            <a:pPr lvl="1"/>
            <a:r>
              <a:rPr/>
              <a:t>Megan B. Morris (AFRL)</a:t>
            </a:r>
          </a:p>
          <a:p>
            <a:pPr lvl="1"/>
            <a:r>
              <a:rPr/>
              <a:t>Leslie Blaha (AFRL)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Technical notes:</a:t>
            </a:r>
          </a:p>
          <a:p>
            <a:pPr lvl="1"/>
            <a:r>
              <a:rPr/>
              <a:t>This project was part of a dissertation project at the Georgia Institute of Technology and funded in part by a Ruth L. Kirschstein National Research Service Award (NRSA) Institutional Research Training Grant (T32) from the National Institutes of Health (National Institute on Aging) Grant 5T32AG000175.</a:t>
            </a:r>
          </a:p>
          <a:p>
            <a:pPr lvl="1"/>
            <a:r>
              <a:rPr/>
              <a:t>All code and figures were run using Julia and R, and this presentation was compiled using </a:t>
            </a:r>
            <a:r>
              <a:rPr>
                <a:hlinkClick r:id="rId3"/>
              </a:rPr>
              <a:t>Quarto</a:t>
            </a:r>
            <a:r>
              <a:rPr/>
              <a:t>.</a:t>
            </a:r>
          </a:p>
          <a:p>
            <a:pPr lvl="1"/>
            <a:r>
              <a:rPr/>
              <a:t>Most analyses can be found on OSF: </a:t>
            </a:r>
            <a:r>
              <a:rPr>
                <a:hlinkClick r:id="rId4"/>
              </a:rPr>
              <a:t>osf.io/2eqv7</a:t>
            </a:r>
            <a:r>
              <a:rPr/>
              <a:t>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722313" y="1706627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OVERVIEW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Memory Interference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Output Interference</a:t>
            </a:r>
          </a:p>
        </p:txBody>
      </p:sp>
      <p:pic>
        <p:nvPicPr>
          <p:cNvPr descr="./img/criss_fig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841500" y="1193800"/>
            <a:ext cx="5448300" cy="321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Memory Awareness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Feelings-of-knowing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Current Study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722313" y="1706627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METHODS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49</Words>
  <Application>Microsoft Office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the Mechanisms of Output Interference During Cued Recall Using Metamemory Judgments</dc:title>
  <dc:creator>Taylor Curley, PhD Air Force Research Laboratory  taylor.curley@us.af.mil</dc:creator>
  <cp:keywords/>
  <dc:subject>Exploring the Mechanisms of Output Interference During Cued Recall Using Metamemory Judgments</dc:subject>
  <dc:description>Slides for Psychonomics - Metamemory I (232)</dc:description>
  <dcterms:created xsi:type="dcterms:W3CDTF">2022-11-11T15:04:00Z</dcterms:created>
  <dcterms:modified xsi:type="dcterms:W3CDTF">2022-11-11T15:04:00Z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toc-title">
    <vt:lpwstr>Table of contents</vt:lpwstr>
  </property>
</Properties>
</file>